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7"/>
  </p:notesMasterIdLst>
  <p:sldIdLst>
    <p:sldId id="256" r:id="rId3"/>
    <p:sldId id="299" r:id="rId4"/>
    <p:sldId id="258" r:id="rId5"/>
    <p:sldId id="302" r:id="rId6"/>
    <p:sldId id="259" r:id="rId7"/>
    <p:sldId id="309" r:id="rId8"/>
    <p:sldId id="310" r:id="rId9"/>
    <p:sldId id="289" r:id="rId10"/>
    <p:sldId id="293" r:id="rId11"/>
    <p:sldId id="292" r:id="rId12"/>
    <p:sldId id="294" r:id="rId13"/>
    <p:sldId id="308" r:id="rId14"/>
    <p:sldId id="282" r:id="rId15"/>
    <p:sldId id="291" r:id="rId16"/>
    <p:sldId id="267" r:id="rId17"/>
    <p:sldId id="288" r:id="rId18"/>
    <p:sldId id="315" r:id="rId19"/>
    <p:sldId id="316" r:id="rId20"/>
    <p:sldId id="317" r:id="rId21"/>
    <p:sldId id="260" r:id="rId22"/>
    <p:sldId id="300" r:id="rId23"/>
    <p:sldId id="301" r:id="rId24"/>
    <p:sldId id="314" r:id="rId25"/>
    <p:sldId id="277" r:id="rId26"/>
    <p:sldId id="278" r:id="rId27"/>
    <p:sldId id="279" r:id="rId28"/>
    <p:sldId id="280" r:id="rId29"/>
    <p:sldId id="303" r:id="rId30"/>
    <p:sldId id="304" r:id="rId31"/>
    <p:sldId id="305" r:id="rId32"/>
    <p:sldId id="311" r:id="rId33"/>
    <p:sldId id="313" r:id="rId34"/>
    <p:sldId id="312" r:id="rId35"/>
    <p:sldId id="28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2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A1F129-B3F9-4CD6-B506-ED1F1184CF3F}">
  <a:tblStyle styleId="{48A1F129-B3F9-4CD6-B506-ED1F1184CF3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-112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029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Please spend a few seconds talking to the importance of sponsors.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Please spend a few seconds talking to the importance of sponsors.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2394543" y="747750"/>
            <a:ext cx="4354911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394543" y="736791"/>
            <a:ext cx="4354911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AFEFA43-6555-4E09-9548-EDC1EC2DAA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2593" y="624768"/>
            <a:ext cx="2008704" cy="36298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066048D-D833-408A-9AF7-32111DA09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261041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D7A21B7-E986-477D-9280-21DE98706F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-12320"/>
            <a:ext cx="1922591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  <p:sp>
        <p:nvSpPr>
          <p:cNvPr id="12" name="Shape 430"/>
          <p:cNvSpPr txBox="1">
            <a:spLocks/>
          </p:cNvSpPr>
          <p:nvPr userDrawn="1"/>
        </p:nvSpPr>
        <p:spPr>
          <a:xfrm>
            <a:off x="2811238" y="195224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>
                <a:solidFill>
                  <a:srgbClr val="00B2FF"/>
                </a:solidFill>
                <a:latin typeface="Muli" panose="020B0604020202020204" charset="0"/>
              </a:rPr>
              <a:t>A Title</a:t>
            </a:r>
            <a:endParaRPr lang="en" sz="1800" b="1" dirty="0">
              <a:latin typeface="Muli" panose="020B0604020202020204" charset="0"/>
            </a:endParaRPr>
          </a:p>
        </p:txBody>
      </p:sp>
      <p:sp>
        <p:nvSpPr>
          <p:cNvPr id="13" name="Shape 431"/>
          <p:cNvSpPr txBox="1">
            <a:spLocks/>
          </p:cNvSpPr>
          <p:nvPr userDrawn="1"/>
        </p:nvSpPr>
        <p:spPr>
          <a:xfrm>
            <a:off x="2811238" y="1526193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0B2FF"/>
                </a:solidFill>
                <a:latin typeface="Muli" panose="020B0604020202020204" charset="0"/>
              </a:rPr>
              <a:t>More stuff here</a:t>
            </a:r>
            <a:endParaRPr lang="en" sz="1800" dirty="0">
              <a:latin typeface="Muli" panose="020B0604020202020204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89ABB1F4-8192-4B26-A528-B295E076D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268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 userDrawn="1"/>
        </p:nvSpPr>
        <p:spPr>
          <a:xfrm>
            <a:off x="2811238" y="195224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b="1" dirty="0">
                <a:solidFill>
                  <a:srgbClr val="00B2FF"/>
                </a:solidFill>
                <a:latin typeface="Muli" panose="020B0604020202020204" charset="0"/>
              </a:rPr>
              <a:t>A Title</a:t>
            </a:r>
            <a:endParaRPr lang="en" sz="1800" b="1" dirty="0">
              <a:latin typeface="Muli" panose="020B0604020202020204" charset="0"/>
            </a:endParaRPr>
          </a:p>
        </p:txBody>
      </p:sp>
      <p:sp>
        <p:nvSpPr>
          <p:cNvPr id="13" name="Shape 431"/>
          <p:cNvSpPr txBox="1">
            <a:spLocks/>
          </p:cNvSpPr>
          <p:nvPr userDrawn="1"/>
        </p:nvSpPr>
        <p:spPr>
          <a:xfrm>
            <a:off x="2811238" y="1526193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00B2FF"/>
                </a:solidFill>
                <a:latin typeface="Muli" panose="020B0604020202020204" charset="0"/>
              </a:rPr>
              <a:t>More stuff here</a:t>
            </a:r>
            <a:endParaRPr lang="en" sz="1800" dirty="0">
              <a:latin typeface="Muli" panose="020B060402020202020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A0727AC-1ABC-40A5-BC6F-C8853AFE2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6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291702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70AF1B5-573F-4230-8319-4BBFAD193B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26761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2C25F0A-CB87-47C1-814B-F5CEE2C414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 userDrawn="1"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109737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F557FFA-D2C6-4288-91C7-426199D689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190100" y="4164985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1624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7C3BB42-648E-4B3E-A91B-96058D6891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E46CD889-71F3-40F2-A0ED-FAC4AF3BE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6FEACF7-A3B2-4A00-B625-1AA46D010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87F87A5E-9566-4BBA-9258-EF60C76101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14176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DD79B03-90FE-46AF-8A31-7C948774D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7088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208413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A68F866-9399-4113-AD17-1D5DB22C3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5666A3A-D062-4728-B016-9FEC84134A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10A7C8C0-FC05-426B-BE42-F1C61A1FF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 userDrawn="1"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879463B7-E292-4473-8239-26C15DBEC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4B7E27E-8CEF-4376-8CB2-D84E9B3DB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9973" y="21264"/>
            <a:ext cx="802763" cy="14506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789088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>
                <a:solidFill>
                  <a:srgbClr val="BE252D"/>
                </a:solidFill>
              </a:rPr>
              <a:t>ForceAcademyLA</a:t>
            </a:r>
            <a:endParaRPr lang="en-US" dirty="0">
              <a:solidFill>
                <a:srgbClr val="BE252D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nvie.com/posts/a-successful-git-branching-model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y2u.be/4XpnKHJAok8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eveloper.salesforce.com/tools/sfdxcli" TargetMode="External"/><Relationship Id="rId3" Type="http://schemas.openxmlformats.org/officeDocument/2006/relationships/hyperlink" Target="https://git-scm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mailto:MayTheSForceBeWithYou@gmail.com" TargetMode="External"/><Relationship Id="rId5" Type="http://schemas.openxmlformats.org/officeDocument/2006/relationships/hyperlink" Target="https://www.linkedin.com/in/sforcebewithyou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hyperlink" Target="https://trailblazercommunitygroups.com/los-angeles-ca-developers-group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335238" y="747775"/>
            <a:ext cx="4487594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err="1" smtClean="0"/>
              <a:t>SalesforceDX</a:t>
            </a:r>
            <a:r>
              <a:rPr lang="en-US" sz="3200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Purpose-Driven Source</a:t>
            </a:r>
            <a:br>
              <a:rPr lang="en-US" dirty="0" smtClean="0"/>
            </a:br>
            <a:r>
              <a:rPr lang="en-US" dirty="0" smtClean="0"/>
              <a:t>meets</a:t>
            </a:r>
            <a:br>
              <a:rPr lang="en-US" dirty="0" smtClean="0"/>
            </a:br>
            <a:r>
              <a:rPr lang="en-US" dirty="0" smtClean="0"/>
              <a:t>Source-Driven Purpose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9671" y="326868"/>
            <a:ext cx="38845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uli"/>
                <a:cs typeface="Muli"/>
              </a:rPr>
              <a:t>What is </a:t>
            </a:r>
            <a:r>
              <a:rPr lang="en-US" sz="2400" dirty="0" err="1" smtClean="0">
                <a:latin typeface="Muli"/>
                <a:cs typeface="Muli"/>
              </a:rPr>
              <a:t>SalesforceDX</a:t>
            </a:r>
            <a:r>
              <a:rPr lang="en-US" sz="2400" dirty="0" smtClean="0">
                <a:latin typeface="Muli"/>
                <a:cs typeface="Muli"/>
              </a:rPr>
              <a:t>?</a:t>
            </a:r>
            <a:endParaRPr lang="en-US" sz="2400" dirty="0">
              <a:latin typeface="Muli"/>
              <a:cs typeface="Muli"/>
            </a:endParaRPr>
          </a:p>
        </p:txBody>
      </p:sp>
      <p:pic>
        <p:nvPicPr>
          <p:cNvPr id="2" name="Picture 1" descr="Screen Shot 2019-04-23 at 1.1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" y="1246899"/>
            <a:ext cx="6925945" cy="27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9671" y="326868"/>
            <a:ext cx="38845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uli"/>
                <a:cs typeface="Muli"/>
              </a:rPr>
              <a:t>What is </a:t>
            </a:r>
            <a:r>
              <a:rPr lang="en-US" sz="2400" dirty="0" err="1" smtClean="0">
                <a:latin typeface="Muli"/>
                <a:cs typeface="Muli"/>
              </a:rPr>
              <a:t>SalesforceDX</a:t>
            </a:r>
            <a:r>
              <a:rPr lang="en-US" sz="2400" dirty="0" smtClean="0">
                <a:latin typeface="Muli"/>
                <a:cs typeface="Muli"/>
              </a:rPr>
              <a:t>?</a:t>
            </a:r>
            <a:endParaRPr lang="en-US" sz="2400" dirty="0">
              <a:latin typeface="Muli"/>
              <a:cs typeface="Muli"/>
            </a:endParaRPr>
          </a:p>
        </p:txBody>
      </p:sp>
      <p:pic>
        <p:nvPicPr>
          <p:cNvPr id="3" name="Picture 2" descr="Screen Shot 2019-04-23 at 1.1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8" y="1256839"/>
            <a:ext cx="7115372" cy="24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8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5-13 at 10.28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t="18544" r="9828" b="5257"/>
          <a:stretch/>
        </p:blipFill>
        <p:spPr>
          <a:xfrm>
            <a:off x="375845" y="280172"/>
            <a:ext cx="7411846" cy="38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SalesforceDX</a:t>
            </a:r>
            <a:r>
              <a:rPr lang="en-US" dirty="0" smtClean="0"/>
              <a:t> Timeline</a:t>
            </a:r>
            <a:endParaRPr lang="en" dirty="0"/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 smtClean="0"/>
              <a:t>Pre-DF16: Remember the CLI built on Go?</a:t>
            </a:r>
          </a:p>
          <a:p>
            <a:pPr marL="285750" indent="-285750"/>
            <a:endParaRPr lang="en-US" sz="1800" dirty="0" smtClean="0"/>
          </a:p>
          <a:p>
            <a:pPr marL="285750" indent="-285750"/>
            <a:endParaRPr lang="en-US" sz="1800" dirty="0" smtClean="0"/>
          </a:p>
          <a:p>
            <a:pPr marL="285750" indent="-285750"/>
            <a:r>
              <a:rPr lang="en-US" sz="1800" dirty="0" err="1" smtClean="0"/>
              <a:t>Dreamforce</a:t>
            </a:r>
            <a:r>
              <a:rPr lang="en-US" sz="1800" dirty="0" smtClean="0"/>
              <a:t> 2016: First announced</a:t>
            </a:r>
          </a:p>
          <a:p>
            <a:pPr marL="285750" indent="-285750"/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 marL="285750" indent="-285750"/>
            <a:r>
              <a:rPr lang="en-US" sz="1800" dirty="0" smtClean="0"/>
              <a:t>June 2017: Open beta launches</a:t>
            </a:r>
          </a:p>
          <a:p>
            <a:pPr marL="285750" indent="-285750"/>
            <a:endParaRPr lang="en-US" sz="1800" dirty="0"/>
          </a:p>
          <a:p>
            <a:pPr marL="285750" indent="-285750"/>
            <a:endParaRPr lang="en-US" sz="1800" dirty="0" smtClean="0"/>
          </a:p>
          <a:p>
            <a:pPr marL="285750" indent="-285750"/>
            <a:r>
              <a:rPr lang="en-US" sz="1800" dirty="0" smtClean="0"/>
              <a:t>October 2017: Generally Available</a:t>
            </a:r>
          </a:p>
          <a:p>
            <a:pPr marL="285750" indent="-285750"/>
            <a:endParaRPr lang="en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None/>
            </a:pPr>
            <a:r>
              <a:rPr lang="en-US" sz="3600" dirty="0" smtClean="0"/>
              <a:t>But what is </a:t>
            </a:r>
            <a:r>
              <a:rPr lang="en-US" sz="3600" dirty="0" err="1" smtClean="0"/>
              <a:t>SalesforceDX</a:t>
            </a:r>
            <a:r>
              <a:rPr lang="en-US" sz="3600" dirty="0" smtClean="0"/>
              <a:t> *REALLY*?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mr-IN" sz="3600" dirty="0"/>
              <a:t>¯\_(ツ)_/¯</a:t>
            </a:r>
            <a:endParaRPr lang="en" sz="3600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rt-cloud-1024x76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14296" r="18919" b="10722"/>
          <a:stretch/>
        </p:blipFill>
        <p:spPr>
          <a:xfrm>
            <a:off x="2698613" y="961925"/>
            <a:ext cx="2913381" cy="2400144"/>
          </a:xfrm>
          <a:prstGeom prst="rect">
            <a:avLst/>
          </a:prstGeom>
        </p:spPr>
      </p:pic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The Three Basic Components</a:t>
            </a:r>
            <a:endParaRPr lang="en" dirty="0"/>
          </a:p>
        </p:txBody>
      </p:sp>
      <p:sp>
        <p:nvSpPr>
          <p:cNvPr id="184" name="Shape 184"/>
          <p:cNvSpPr/>
          <p:nvPr/>
        </p:nvSpPr>
        <p:spPr>
          <a:xfrm>
            <a:off x="771869" y="1354166"/>
            <a:ext cx="1590583" cy="2000787"/>
          </a:xfrm>
          <a:prstGeom prst="can">
            <a:avLst/>
          </a:prstGeom>
          <a:solidFill>
            <a:srgbClr val="00B2FF">
              <a:alpha val="2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Version Control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789410" y="1083333"/>
            <a:ext cx="2343777" cy="2381465"/>
          </a:xfrm>
          <a:prstGeom prst="cloud">
            <a:avLst/>
          </a:prstGeom>
          <a:solidFill>
            <a:srgbClr val="00B2FF">
              <a:alpha val="2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Salesforce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3289972" y="3567530"/>
            <a:ext cx="1873810" cy="1575970"/>
          </a:xfrm>
          <a:prstGeom prst="rect">
            <a:avLst/>
          </a:prstGeom>
          <a:solidFill>
            <a:srgbClr val="00B2FF">
              <a:alpha val="2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Local</a:t>
            </a:r>
            <a:br>
              <a:rPr lang="en-US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System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31468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Version Control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6625" y="1456898"/>
            <a:ext cx="511709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Remote server (</a:t>
            </a:r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, rack in the basement, etc.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decent branching strategy (don’t have one? Use </a:t>
            </a:r>
            <a:r>
              <a:rPr lang="en-US" dirty="0" err="1" smtClean="0"/>
              <a:t>git</a:t>
            </a:r>
            <a:r>
              <a:rPr lang="en-US" dirty="0" smtClean="0"/>
              <a:t>-flow!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://nvie.com/posts/a-successful-git-branching-model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you’re using packages AT ALL, a decent tagging strategy (see above, or at least tag your released versions on the commits that end up releasing)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45941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Whoa, backup</a:t>
            </a:r>
            <a:r>
              <a:rPr lang="mr-IN" sz="2400" dirty="0" smtClean="0">
                <a:solidFill>
                  <a:schemeClr val="accent1"/>
                </a:solidFill>
              </a:rPr>
              <a:t>…</a:t>
            </a:r>
            <a:r>
              <a:rPr lang="en-US" sz="2400" dirty="0" smtClean="0">
                <a:solidFill>
                  <a:schemeClr val="accent1"/>
                </a:solidFill>
              </a:rPr>
              <a:t/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What is Version Control?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7287" y="1578307"/>
            <a:ext cx="51170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GitFlowHotfixBra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08" y="1067369"/>
            <a:ext cx="2808380" cy="4076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8682" y="2717673"/>
            <a:ext cx="13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5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45941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Whoa, backup</a:t>
            </a:r>
            <a:r>
              <a:rPr lang="mr-IN" sz="2400" dirty="0" smtClean="0">
                <a:solidFill>
                  <a:schemeClr val="accent1"/>
                </a:solidFill>
              </a:rPr>
              <a:t>…</a:t>
            </a:r>
            <a:r>
              <a:rPr lang="en-US" sz="2400" dirty="0" smtClean="0">
                <a:solidFill>
                  <a:schemeClr val="accent1"/>
                </a:solidFill>
              </a:rPr>
              <a:t/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What is Version Control?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7287" y="1578307"/>
            <a:ext cx="51170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Distributed-V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56" y="1391524"/>
            <a:ext cx="3363363" cy="26848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09195" y="2567287"/>
            <a:ext cx="118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45941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Whoa, backup</a:t>
            </a:r>
            <a:r>
              <a:rPr lang="mr-IN" sz="2400" dirty="0" smtClean="0">
                <a:solidFill>
                  <a:schemeClr val="accent1"/>
                </a:solidFill>
              </a:rPr>
              <a:t>…</a:t>
            </a:r>
            <a:r>
              <a:rPr lang="en-US" sz="2400" dirty="0" smtClean="0">
                <a:solidFill>
                  <a:schemeClr val="accent1"/>
                </a:solidFill>
              </a:rPr>
              <a:t/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What is Version Control?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7287" y="1578307"/>
            <a:ext cx="51170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LOZ_Select_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2" y="1555050"/>
            <a:ext cx="32512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1994" y="2624282"/>
            <a:ext cx="90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Beginner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5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Thank you Sponsors!</a:t>
            </a:r>
            <a:endParaRPr lang="en" sz="2400" dirty="0"/>
          </a:p>
        </p:txBody>
      </p:sp>
      <p:sp>
        <p:nvSpPr>
          <p:cNvPr id="109" name="Shape 109"/>
          <p:cNvSpPr txBox="1"/>
          <p:nvPr/>
        </p:nvSpPr>
        <p:spPr>
          <a:xfrm>
            <a:off x="2902775" y="819150"/>
            <a:ext cx="5158013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big shout out to our sponsors, without them these events would not be possible:</a:t>
            </a: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ttps://cdn.evbuc.com/eventlogos/39108908/logogreencouch28129.jpg">
            <a:extLst>
              <a:ext uri="{FF2B5EF4-FFF2-40B4-BE49-F238E27FC236}">
                <a16:creationId xmlns="" xmlns:a16="http://schemas.microsoft.com/office/drawing/2014/main" id="{49DE2EC2-9A51-4598-AE4C-F6F84604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36" y="3075191"/>
            <a:ext cx="2804499" cy="7814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evbuc.com/eventlogos/39108908/logosharinpixnobaselinetransparent.gif">
            <a:extLst>
              <a:ext uri="{FF2B5EF4-FFF2-40B4-BE49-F238E27FC236}">
                <a16:creationId xmlns="" xmlns:a16="http://schemas.microsoft.com/office/drawing/2014/main" id="{CBB554CE-8940-43A2-AEA5-0B184672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0" y="1560721"/>
            <a:ext cx="2554121" cy="9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evbuc.com/eventlogos/39108908/elementscloudrgbfinal250.png">
            <a:extLst>
              <a:ext uri="{FF2B5EF4-FFF2-40B4-BE49-F238E27FC236}">
                <a16:creationId xmlns="" xmlns:a16="http://schemas.microsoft.com/office/drawing/2014/main" id="{B1BC53C0-1BF3-47B3-8B98-3656876B4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44" y="2297600"/>
            <a:ext cx="2623264" cy="13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evbuc.com/eventlogos/39108908/softwareanywhere.png">
            <a:extLst>
              <a:ext uri="{FF2B5EF4-FFF2-40B4-BE49-F238E27FC236}">
                <a16:creationId xmlns="" xmlns:a16="http://schemas.microsoft.com/office/drawing/2014/main" id="{3B6B97D0-BB92-4C86-B5FB-BEE5B0E5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9" y="1411844"/>
            <a:ext cx="3519962" cy="9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evbuc.com/eventlogos/39108908/shift3tech.png">
            <a:extLst>
              <a:ext uri="{FF2B5EF4-FFF2-40B4-BE49-F238E27FC236}">
                <a16:creationId xmlns="" xmlns:a16="http://schemas.microsoft.com/office/drawing/2014/main" id="{E72791EC-0D40-4B01-9DD7-2BFAECAD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45" y="1331167"/>
            <a:ext cx="1815797" cy="149509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evbuc.com/eventlogos/39108908/mahalocommissions.jpg">
            <a:extLst>
              <a:ext uri="{FF2B5EF4-FFF2-40B4-BE49-F238E27FC236}">
                <a16:creationId xmlns="" xmlns:a16="http://schemas.microsoft.com/office/drawing/2014/main" id="{84AE58F6-7FB9-45CD-BE93-C95286FD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87" y="3609232"/>
            <a:ext cx="1724809" cy="12320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evbuc.com/eventlogos/39108908/logogreyfullcolourtaglinehires.png">
            <a:extLst>
              <a:ext uri="{FF2B5EF4-FFF2-40B4-BE49-F238E27FC236}">
                <a16:creationId xmlns="" xmlns:a16="http://schemas.microsoft.com/office/drawing/2014/main" id="{F253B3D8-9CBE-45A9-81F8-242D612F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83" y="4255799"/>
            <a:ext cx="2168049" cy="6888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evbuc.com/eventlogos/39108908/salesforce.org.png">
            <a:extLst>
              <a:ext uri="{FF2B5EF4-FFF2-40B4-BE49-F238E27FC236}">
                <a16:creationId xmlns="" xmlns:a16="http://schemas.microsoft.com/office/drawing/2014/main" id="{8AAE609A-168B-4428-8A47-F2240872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3" y="2571750"/>
            <a:ext cx="2671269" cy="140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.evbuc.com/eventlogos/39108908/2017sfeinsteinanalyticslogorgb.png">
            <a:extLst>
              <a:ext uri="{FF2B5EF4-FFF2-40B4-BE49-F238E27FC236}">
                <a16:creationId xmlns="" xmlns:a16="http://schemas.microsoft.com/office/drawing/2014/main" id="{E77D4617-0D1A-4B50-AFE0-6E5CD1B7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" y="4032752"/>
            <a:ext cx="2881289" cy="68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80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“This is </a:t>
            </a:r>
            <a:r>
              <a:rPr lang="en-US" sz="1400" dirty="0" err="1" smtClean="0"/>
              <a:t>git</a:t>
            </a:r>
            <a:r>
              <a:rPr lang="en-US" sz="1400" dirty="0" smtClean="0"/>
              <a:t>.  It tracks collaborative work on projects through a beautiful distributed graph theory tree model.”</a:t>
            </a:r>
            <a:br>
              <a:rPr lang="en-US" sz="1400" dirty="0" smtClean="0"/>
            </a:br>
            <a:r>
              <a:rPr lang="en-US" sz="1400" dirty="0" smtClean="0"/>
              <a:t>“Cool.  How do we use it?”</a:t>
            </a:r>
            <a:br>
              <a:rPr lang="en-US" sz="1400" dirty="0" smtClean="0"/>
            </a:br>
            <a:r>
              <a:rPr lang="en-US" sz="1400" dirty="0" smtClean="0"/>
              <a:t>“No idea.  Just memorize these shell commands and type them to sync up.  If you get errors, save your work elsewhere, delete the project, and download a fresh copy.”</a:t>
            </a:r>
            <a:endParaRPr lang="en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“This is </a:t>
            </a:r>
            <a:r>
              <a:rPr lang="en-US" sz="1400" dirty="0" err="1" smtClean="0"/>
              <a:t>git</a:t>
            </a:r>
            <a:r>
              <a:rPr lang="en-US" sz="1400" dirty="0" smtClean="0"/>
              <a:t>.  It tracks collaborative work on projects through a beautiful distributed graph theory tree model.”</a:t>
            </a:r>
            <a:br>
              <a:rPr lang="en-US" sz="1400" dirty="0" smtClean="0"/>
            </a:br>
            <a:r>
              <a:rPr lang="en-US" sz="1400" dirty="0" smtClean="0"/>
              <a:t>“Cool.  How do we use it?”</a:t>
            </a:r>
            <a:br>
              <a:rPr lang="en-US" sz="1400" dirty="0" smtClean="0"/>
            </a:br>
            <a:r>
              <a:rPr lang="en-US" sz="1400" dirty="0" smtClean="0"/>
              <a:t>“No idea.  Just memorize these shell commands and type them to sync up.  If you get errors, save your work elsewhere, delete the project, and download a fresh copy.”</a:t>
            </a: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0"/>
            <a:ext cx="3550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31468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What is </a:t>
            </a:r>
            <a:r>
              <a:rPr lang="en-US" sz="2400" dirty="0" err="1" smtClean="0">
                <a:solidFill>
                  <a:schemeClr val="accent1"/>
                </a:solidFill>
              </a:rPr>
              <a:t>git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6625" y="1456898"/>
            <a:ext cx="51170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Written by Linus Torvalds (the Linux guy) in 2 weeks because he was P.O.’</a:t>
            </a:r>
            <a:r>
              <a:rPr lang="en-US" dirty="0" err="1" smtClean="0"/>
              <a:t>ed</a:t>
            </a:r>
            <a:r>
              <a:rPr lang="en-US" dirty="0" smtClean="0"/>
              <a:t> at available tools</a:t>
            </a:r>
            <a:br>
              <a:rPr lang="en-US" dirty="0" smtClean="0"/>
            </a:br>
            <a:r>
              <a:rPr lang="en-US" dirty="0" smtClean="0"/>
              <a:t>(no really, look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http://y2u.be/</a:t>
            </a:r>
            <a:r>
              <a:rPr lang="en-US" dirty="0" smtClean="0">
                <a:hlinkClick r:id="rId2"/>
              </a:rPr>
              <a:t>4XpnKHJAok8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157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31468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Local System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6625" y="1456898"/>
            <a:ext cx="5117092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SalesforceDX</a:t>
            </a:r>
            <a:r>
              <a:rPr lang="en-US" dirty="0" smtClean="0"/>
              <a:t> CLI (download 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https://developer.salesforce.com/tools/</a:t>
            </a:r>
            <a:r>
              <a:rPr lang="en-US" dirty="0" smtClean="0">
                <a:hlinkClick r:id="rId2"/>
              </a:rPr>
              <a:t>sfdxcli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Some sort of version control system (not using one already? Use </a:t>
            </a:r>
            <a:r>
              <a:rPr lang="en-US" dirty="0" err="1" smtClean="0"/>
              <a:t>git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https://git-scm.com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Those lovely text files of code! (Apex and *all* the 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9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5379984" y="489825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ANDROID</a:t>
            </a:r>
          </a:p>
          <a:p>
            <a:pPr lvl="0" rtl="0">
              <a:spcBef>
                <a:spcPts val="0"/>
              </a:spcBef>
              <a:buNone/>
            </a:pP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Nope.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469700" y="839000"/>
            <a:ext cx="1895700" cy="3356100"/>
          </a:xfrm>
          <a:prstGeom prst="rect">
            <a:avLst/>
          </a:prstGeom>
          <a:solidFill>
            <a:srgbClr val="000714">
              <a:alpha val="2538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pic>
        <p:nvPicPr>
          <p:cNvPr id="2" name="Picture 1" descr="1200px-ProhibitionSign2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87" y="1643679"/>
            <a:ext cx="1706716" cy="1706716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5429712" y="379575"/>
            <a:ext cx="2092009" cy="4402481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iPHONE</a:t>
            </a:r>
          </a:p>
          <a:p>
            <a:pPr lvl="0" rtl="0">
              <a:spcBef>
                <a:spcPts val="0"/>
              </a:spcBef>
              <a:buNone/>
            </a:pP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Nope.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578250" y="1010425"/>
            <a:ext cx="1787100" cy="3148199"/>
          </a:xfrm>
          <a:prstGeom prst="rect">
            <a:avLst/>
          </a:prstGeom>
          <a:solidFill>
            <a:srgbClr val="000714">
              <a:alpha val="2538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pic>
        <p:nvPicPr>
          <p:cNvPr id="5" name="Picture 4" descr="1200px-ProhibitionSign2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90" y="1746408"/>
            <a:ext cx="1613326" cy="1613326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5092501" y="539950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</a:t>
            </a:r>
          </a:p>
          <a:p>
            <a:pPr lvl="0" rtl="0">
              <a:spcBef>
                <a:spcPts val="0"/>
              </a:spcBef>
              <a:buNone/>
            </a:pP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Maybe a Surface?</a:t>
            </a:r>
            <a:b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But </a:t>
            </a:r>
            <a:r>
              <a:rPr lang="en-US" sz="2000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Surace</a:t>
            </a: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Laptop, </a:t>
            </a:r>
            <a:b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not Surface Pro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lang="en-US" sz="2000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Assume “Nope.”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5281800" y="910225"/>
            <a:ext cx="2488500" cy="3331799"/>
          </a:xfrm>
          <a:prstGeom prst="rect">
            <a:avLst/>
          </a:prstGeom>
          <a:solidFill>
            <a:srgbClr val="000714">
              <a:alpha val="2538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pic>
        <p:nvPicPr>
          <p:cNvPr id="5" name="Picture 4" descr="1200px-ProhibitionSign2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62" y="1587644"/>
            <a:ext cx="1936295" cy="193629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265954" y="720076"/>
            <a:ext cx="4761291" cy="370671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457200" y="489800"/>
            <a:ext cx="2749499" cy="416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</a:t>
            </a:r>
          </a:p>
          <a:p>
            <a:pPr lvl="0" rtl="0">
              <a:spcBef>
                <a:spcPts val="0"/>
              </a:spcBef>
              <a:buNone/>
            </a:pPr>
            <a:endParaRPr sz="2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YAS!</a:t>
            </a:r>
            <a:b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/>
            </a:r>
            <a:b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2000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(There are worse things than being tied to your desk or lap.)</a:t>
            </a:r>
            <a:endParaRPr lang="en"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3462806" y="926925"/>
            <a:ext cx="4369500" cy="2772299"/>
          </a:xfrm>
          <a:prstGeom prst="rect">
            <a:avLst/>
          </a:prstGeom>
          <a:solidFill>
            <a:srgbClr val="000714">
              <a:alpha val="25380"/>
            </a:srgbClr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  <p:pic>
        <p:nvPicPr>
          <p:cNvPr id="2" name="Picture 1" descr="Screen Shot 2019-05-12 at 9.10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47" y="935231"/>
            <a:ext cx="4342058" cy="275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35950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Salesforce Infrastructure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6625" y="1456898"/>
            <a:ext cx="511709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orgs (prod, sandbox, developer, and yes</a:t>
            </a:r>
            <a:r>
              <a:rPr lang="mr-IN" dirty="0" smtClean="0"/>
              <a:t>…</a:t>
            </a:r>
            <a:r>
              <a:rPr lang="en-US" dirty="0" smtClean="0"/>
              <a:t> scratch)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Where the code lives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Cool behind the scenes stuff like brand new </a:t>
            </a:r>
            <a:r>
              <a:rPr lang="en-US" dirty="0" err="1" smtClean="0"/>
              <a:t>SObjects</a:t>
            </a:r>
            <a:r>
              <a:rPr lang="en-US" dirty="0" smtClean="0"/>
              <a:t>  you’ll never directly interact with</a:t>
            </a:r>
          </a:p>
        </p:txBody>
      </p:sp>
    </p:spTree>
    <p:extLst>
      <p:ext uri="{BB962C8B-B14F-4D97-AF65-F5344CB8AC3E}">
        <p14:creationId xmlns:p14="http://schemas.microsoft.com/office/powerpoint/2010/main" val="3720348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2652" y="252155"/>
            <a:ext cx="35950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Salesforce Infrastructure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6625" y="1456898"/>
            <a:ext cx="511709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orgs (prod, sandbox, developer, and yes</a:t>
            </a:r>
            <a:r>
              <a:rPr lang="mr-IN" dirty="0" smtClean="0"/>
              <a:t>…</a:t>
            </a:r>
            <a:r>
              <a:rPr lang="en-US" dirty="0" smtClean="0"/>
              <a:t> scratch)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Where the code lives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Cool behind the scenes stuff like brand new </a:t>
            </a:r>
            <a:r>
              <a:rPr lang="en-US" dirty="0" err="1" smtClean="0"/>
              <a:t>SObjects</a:t>
            </a:r>
            <a:r>
              <a:rPr lang="en-US" dirty="0" smtClean="0"/>
              <a:t>  you’ll never directly interact with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Except if you try to connect </a:t>
            </a:r>
            <a:r>
              <a:rPr lang="en-US" dirty="0" err="1" smtClean="0"/>
              <a:t>sfdx</a:t>
            </a:r>
            <a:endParaRPr lang="en-US" dirty="0" smtClean="0"/>
          </a:p>
          <a:p>
            <a:r>
              <a:rPr lang="en-US" dirty="0" smtClean="0"/>
              <a:t>to a Trailhead playground</a:t>
            </a:r>
          </a:p>
        </p:txBody>
      </p:sp>
      <p:pic>
        <p:nvPicPr>
          <p:cNvPr id="3" name="Picture 2" descr="sfdx SourceMember err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5" r="11451"/>
          <a:stretch/>
        </p:blipFill>
        <p:spPr>
          <a:xfrm>
            <a:off x="6028807" y="2689655"/>
            <a:ext cx="2421864" cy="21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8183" y="19840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800" dirty="0" smtClean="0">
                <a:solidFill>
                  <a:srgbClr val="00B2FF"/>
                </a:solidFill>
              </a:rPr>
              <a:t>&gt; </a:t>
            </a:r>
            <a:r>
              <a:rPr lang="en-US" sz="8800" dirty="0" err="1" smtClean="0">
                <a:solidFill>
                  <a:srgbClr val="00B2FF"/>
                </a:solidFill>
              </a:rPr>
              <a:t>whoami</a:t>
            </a:r>
            <a:endParaRPr lang="en" sz="8800" dirty="0">
              <a:solidFill>
                <a:srgbClr val="00B2FF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1777159" y="1520791"/>
            <a:ext cx="4039832" cy="3612834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Nate Pepper</a:t>
            </a:r>
            <a:endParaRPr lang="en"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i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Advanced Developer</a:t>
            </a:r>
            <a:endParaRPr lang="en-US" i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i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CRM Science, Inc.</a:t>
            </a:r>
            <a:endParaRPr lang="en-US" i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i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here because I love to 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hear myself type</a:t>
            </a: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sforcebewithyou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buClr>
                <a:schemeClr val="dk1"/>
              </a:buClr>
            </a:pP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Linkedin.com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/in/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sforcebewithyou</a:t>
            </a:r>
            <a:endParaRPr lang="en-U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buClr>
                <a:schemeClr val="dk1"/>
              </a:buClr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https://</a:t>
            </a:r>
            <a:r>
              <a:rPr lang="en-US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trailblazercommunitygroups.com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/los-</a:t>
            </a:r>
            <a:r>
              <a:rPr lang="en-US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angeles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-</a:t>
            </a:r>
            <a:r>
              <a:rPr lang="en-US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</a:t>
            </a: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-developers-group/</a:t>
            </a:r>
            <a:endParaRPr lang="en-U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19"/>
          <p:cNvSpPr txBox="1">
            <a:spLocks/>
          </p:cNvSpPr>
          <p:nvPr/>
        </p:nvSpPr>
        <p:spPr>
          <a:xfrm>
            <a:off x="5957670" y="1520791"/>
            <a:ext cx="2811196" cy="3332563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41" y="3213211"/>
            <a:ext cx="250583" cy="250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842" y="3459093"/>
            <a:ext cx="219609" cy="219609"/>
          </a:xfrm>
          <a:prstGeom prst="rect">
            <a:avLst/>
          </a:prstGeom>
        </p:spPr>
      </p:pic>
      <p:pic>
        <p:nvPicPr>
          <p:cNvPr id="2" name="Picture 1" descr="DF14Headsho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74" y="1578305"/>
            <a:ext cx="2113242" cy="3175289"/>
          </a:xfrm>
          <a:prstGeom prst="rect">
            <a:avLst/>
          </a:prstGeom>
        </p:spPr>
      </p:pic>
      <p:pic>
        <p:nvPicPr>
          <p:cNvPr id="4" name="Picture 3" descr="Salesforce_custommediu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6" y="3698273"/>
            <a:ext cx="260096" cy="260096"/>
          </a:xfrm>
          <a:prstGeom prst="rect">
            <a:avLst/>
          </a:prstGeom>
        </p:spPr>
      </p:pic>
      <p:pic>
        <p:nvPicPr>
          <p:cNvPr id="7" name="Picture 6" descr="crm-science-professional-servic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30"/>
            <a:ext cx="1710282" cy="1710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3009300" y="2421475"/>
            <a:ext cx="3086700" cy="20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094690" y="1560674"/>
            <a:ext cx="3048000" cy="133928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/>
              <a:t>DEMO!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6318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3009300" y="2421475"/>
            <a:ext cx="3086700" cy="20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038663" y="2241380"/>
            <a:ext cx="3048000" cy="69593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/>
              <a:t>Q&amp;A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263476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3009300" y="2421475"/>
            <a:ext cx="3086700" cy="20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057339" y="2429208"/>
            <a:ext cx="3048000" cy="133928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/>
              <a:t>Q&amp;A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1800" dirty="0" smtClean="0"/>
              <a:t>(not QA)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89884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/>
              <a:t>Thank you Sponsors!</a:t>
            </a:r>
            <a:endParaRPr lang="en" sz="2400" dirty="0"/>
          </a:p>
        </p:txBody>
      </p:sp>
      <p:sp>
        <p:nvSpPr>
          <p:cNvPr id="109" name="Shape 109"/>
          <p:cNvSpPr txBox="1"/>
          <p:nvPr/>
        </p:nvSpPr>
        <p:spPr>
          <a:xfrm>
            <a:off x="2902775" y="819150"/>
            <a:ext cx="5158013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big shout out to our sponsors, without them these events would not be possible:</a:t>
            </a:r>
            <a:endParaRPr lang="en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ttps://cdn.evbuc.com/eventlogos/39108908/logogreencouch28129.jpg">
            <a:extLst>
              <a:ext uri="{FF2B5EF4-FFF2-40B4-BE49-F238E27FC236}">
                <a16:creationId xmlns="" xmlns:a16="http://schemas.microsoft.com/office/drawing/2014/main" id="{49DE2EC2-9A51-4598-AE4C-F6F84604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36" y="3075191"/>
            <a:ext cx="2804499" cy="78146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evbuc.com/eventlogos/39108908/logosharinpixnobaselinetransparent.gif">
            <a:extLst>
              <a:ext uri="{FF2B5EF4-FFF2-40B4-BE49-F238E27FC236}">
                <a16:creationId xmlns="" xmlns:a16="http://schemas.microsoft.com/office/drawing/2014/main" id="{CBB554CE-8940-43A2-AEA5-0B184672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60" y="1560721"/>
            <a:ext cx="2554121" cy="9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evbuc.com/eventlogos/39108908/elementscloudrgbfinal250.png">
            <a:extLst>
              <a:ext uri="{FF2B5EF4-FFF2-40B4-BE49-F238E27FC236}">
                <a16:creationId xmlns="" xmlns:a16="http://schemas.microsoft.com/office/drawing/2014/main" id="{B1BC53C0-1BF3-47B3-8B98-3656876B4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44" y="2297600"/>
            <a:ext cx="2623264" cy="131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evbuc.com/eventlogos/39108908/softwareanywhere.png">
            <a:extLst>
              <a:ext uri="{FF2B5EF4-FFF2-40B4-BE49-F238E27FC236}">
                <a16:creationId xmlns="" xmlns:a16="http://schemas.microsoft.com/office/drawing/2014/main" id="{3B6B97D0-BB92-4C86-B5FB-BEE5B0E5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059" y="1411844"/>
            <a:ext cx="3519962" cy="9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evbuc.com/eventlogos/39108908/shift3tech.png">
            <a:extLst>
              <a:ext uri="{FF2B5EF4-FFF2-40B4-BE49-F238E27FC236}">
                <a16:creationId xmlns="" xmlns:a16="http://schemas.microsoft.com/office/drawing/2014/main" id="{E72791EC-0D40-4B01-9DD7-2BFAECAD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245" y="1331167"/>
            <a:ext cx="1815797" cy="149509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evbuc.com/eventlogos/39108908/mahalocommissions.jpg">
            <a:extLst>
              <a:ext uri="{FF2B5EF4-FFF2-40B4-BE49-F238E27FC236}">
                <a16:creationId xmlns="" xmlns:a16="http://schemas.microsoft.com/office/drawing/2014/main" id="{84AE58F6-7FB9-45CD-BE93-C95286FD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87" y="3609232"/>
            <a:ext cx="1724809" cy="12320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evbuc.com/eventlogos/39108908/logogreyfullcolourtaglinehires.png">
            <a:extLst>
              <a:ext uri="{FF2B5EF4-FFF2-40B4-BE49-F238E27FC236}">
                <a16:creationId xmlns="" xmlns:a16="http://schemas.microsoft.com/office/drawing/2014/main" id="{F253B3D8-9CBE-45A9-81F8-242D612F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83" y="4255799"/>
            <a:ext cx="2168049" cy="6888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evbuc.com/eventlogos/39108908/salesforce.org.png">
            <a:extLst>
              <a:ext uri="{FF2B5EF4-FFF2-40B4-BE49-F238E27FC236}">
                <a16:creationId xmlns="" xmlns:a16="http://schemas.microsoft.com/office/drawing/2014/main" id="{8AAE609A-168B-4428-8A47-F2240872F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13" y="2571750"/>
            <a:ext cx="2671269" cy="140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.evbuc.com/eventlogos/39108908/2017sfeinsteinanalyticslogorgb.png">
            <a:extLst>
              <a:ext uri="{FF2B5EF4-FFF2-40B4-BE49-F238E27FC236}">
                <a16:creationId xmlns="" xmlns:a16="http://schemas.microsoft.com/office/drawing/2014/main" id="{E77D4617-0D1A-4B50-AFE0-6E5CD1B7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" y="4032752"/>
            <a:ext cx="2881289" cy="68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9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 dirty="0">
                <a:solidFill>
                  <a:schemeClr val="bg1"/>
                </a:solidFill>
              </a:rPr>
              <a:t>Thank Y  u!</a:t>
            </a:r>
            <a:endParaRPr lang="en" sz="9600" dirty="0">
              <a:solidFill>
                <a:schemeClr val="bg1"/>
              </a:solidFill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subTitle" idx="1"/>
          </p:nvPr>
        </p:nvSpPr>
        <p:spPr>
          <a:xfrm>
            <a:off x="233283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</a:t>
            </a:r>
            <a:r>
              <a:rPr lang="en-US" dirty="0" err="1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sforcebewithyou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MayTheSForceBeWithYou@gmail.com</a:t>
            </a:r>
            <a:endParaRPr lang="en-U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925.286.3499</a:t>
            </a:r>
          </a:p>
          <a:p>
            <a:pPr lvl="0"/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https://www.linkedin.com/in/sforcebewithyou</a:t>
            </a:r>
            <a:r>
              <a:rPr lang="en-U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/</a:t>
            </a:r>
            <a:endParaRPr lang="en-U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Freeform 2"/>
          <p:cNvSpPr>
            <a:spLocks noChangeArrowheads="1"/>
          </p:cNvSpPr>
          <p:nvPr/>
        </p:nvSpPr>
        <p:spPr bwMode="auto">
          <a:xfrm>
            <a:off x="5360004" y="1790129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rgbClr val="158BD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5-13 at 10.37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830"/>
            <a:ext cx="9144000" cy="2266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052" y="3941093"/>
            <a:ext cx="8908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hlinkClick r:id="rId3"/>
              </a:rPr>
              <a:t>https</a:t>
            </a:r>
            <a:r>
              <a:rPr lang="en-US" sz="2100" dirty="0">
                <a:hlinkClick r:id="rId3"/>
              </a:rPr>
              <a:t>://trailblazercommunitygroups.com/los-angeles-ca-developers-group</a:t>
            </a:r>
            <a:r>
              <a:rPr lang="en-US" sz="2100" dirty="0" smtClean="0">
                <a:hlinkClick r:id="rId3"/>
              </a:rPr>
              <a:t>/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6775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3009300" y="2421475"/>
            <a:ext cx="3086700" cy="20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BELIEVE</a:t>
            </a:r>
            <a:br>
              <a:rPr lang="en-US" dirty="0" smtClean="0"/>
            </a:b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hype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048000" y="925615"/>
            <a:ext cx="3048000" cy="133928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SalesforceDX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5-13 at 11.3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60" y="1532344"/>
            <a:ext cx="6053201" cy="3284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5963" y="280173"/>
            <a:ext cx="301609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I get started?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08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5963" y="280173"/>
            <a:ext cx="301609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I get started?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Screen Shot 2019-05-13 at 10.4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69" y="952586"/>
            <a:ext cx="5111896" cy="374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0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4-23 at 1.1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1" y="1207314"/>
            <a:ext cx="7040670" cy="2772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9671" y="326868"/>
            <a:ext cx="38845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uli"/>
                <a:cs typeface="Muli"/>
              </a:rPr>
              <a:t>What is </a:t>
            </a:r>
            <a:r>
              <a:rPr lang="en-US" sz="2400" dirty="0" err="1" smtClean="0">
                <a:latin typeface="Muli"/>
                <a:cs typeface="Muli"/>
              </a:rPr>
              <a:t>SalesforceDX</a:t>
            </a:r>
            <a:r>
              <a:rPr lang="en-US" sz="2400" dirty="0" smtClean="0">
                <a:latin typeface="Muli"/>
                <a:cs typeface="Muli"/>
              </a:rPr>
              <a:t>?</a:t>
            </a:r>
            <a:endParaRPr lang="en-US" sz="2400" dirty="0">
              <a:latin typeface="Muli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52899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9671" y="326868"/>
            <a:ext cx="38845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uli"/>
                <a:cs typeface="Muli"/>
              </a:rPr>
              <a:t>What is </a:t>
            </a:r>
            <a:r>
              <a:rPr lang="en-US" sz="2400" dirty="0" err="1" smtClean="0">
                <a:latin typeface="Muli"/>
                <a:cs typeface="Muli"/>
              </a:rPr>
              <a:t>SalesforceDX</a:t>
            </a:r>
            <a:r>
              <a:rPr lang="en-US" sz="2400" dirty="0" smtClean="0">
                <a:latin typeface="Muli"/>
                <a:cs typeface="Muli"/>
              </a:rPr>
              <a:t>?</a:t>
            </a:r>
            <a:endParaRPr lang="en-US" sz="2400" dirty="0">
              <a:latin typeface="Muli"/>
              <a:cs typeface="Muli"/>
            </a:endParaRPr>
          </a:p>
        </p:txBody>
      </p:sp>
      <p:pic>
        <p:nvPicPr>
          <p:cNvPr id="3" name="Picture 2" descr="Screen Shot 2019-04-23 at 1.1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5" y="1219221"/>
            <a:ext cx="6808851" cy="27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12831</TotalTime>
  <Words>505</Words>
  <Application>Microsoft Macintosh PowerPoint</Application>
  <PresentationFormat>On-screen Show (16:9)</PresentationFormat>
  <Paragraphs>110</Paragraphs>
  <Slides>34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Banquo template</vt:lpstr>
      <vt:lpstr>Banquo template</vt:lpstr>
      <vt:lpstr>SalesforceDX:  Purpose-Driven Source meets Source-Driven Purpose</vt:lpstr>
      <vt:lpstr>Thank you Sponsors!</vt:lpstr>
      <vt:lpstr>&gt; whoami</vt:lpstr>
      <vt:lpstr>PowerPoint Presentation</vt:lpstr>
      <vt:lpstr>SalesforceDX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SalesforceDX Timeline</vt:lpstr>
      <vt:lpstr> </vt:lpstr>
      <vt:lpstr>The Three Basic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Q&amp;A</vt:lpstr>
      <vt:lpstr>Q&amp;A  (not QA)</vt:lpstr>
      <vt:lpstr>Thank you Sponsors!</vt:lpstr>
      <vt:lpstr>Thank Y  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Guillermo</dc:creator>
  <cp:lastModifiedBy>Nate Pepper</cp:lastModifiedBy>
  <cp:revision>95</cp:revision>
  <dcterms:modified xsi:type="dcterms:W3CDTF">2019-05-14T02:41:44Z</dcterms:modified>
</cp:coreProperties>
</file>